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6"/>
    <p:restoredTop sz="94643"/>
  </p:normalViewPr>
  <p:slideViewPr>
    <p:cSldViewPr snapToGrid="0" snapToObjects="1">
      <p:cViewPr varScale="1">
        <p:scale>
          <a:sx n="122" d="100"/>
          <a:sy n="122" d="100"/>
        </p:scale>
        <p:origin x="20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6163020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5144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More flexibility to start recording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en"/>
              <a:t>Flexibility to choose keep it or discard</a:t>
            </a:r>
          </a:p>
        </p:txBody>
      </p:sp>
    </p:spTree>
    <p:extLst>
      <p:ext uri="{BB962C8B-B14F-4D97-AF65-F5344CB8AC3E}">
        <p14:creationId xmlns:p14="http://schemas.microsoft.com/office/powerpoint/2010/main" val="9812219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Flexibility to discard videos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Easier to create their own tags</a:t>
            </a:r>
          </a:p>
        </p:txBody>
      </p:sp>
    </p:spTree>
    <p:extLst>
      <p:ext uri="{BB962C8B-B14F-4D97-AF65-F5344CB8AC3E}">
        <p14:creationId xmlns:p14="http://schemas.microsoft.com/office/powerpoint/2010/main" val="8700858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Make icons more intuitive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60730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Make it clear what each button does and why it exists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And make delete/add tags more intuitive</a:t>
            </a:r>
          </a:p>
        </p:txBody>
      </p:sp>
    </p:spTree>
    <p:extLst>
      <p:ext uri="{BB962C8B-B14F-4D97-AF65-F5344CB8AC3E}">
        <p14:creationId xmlns:p14="http://schemas.microsoft.com/office/powerpoint/2010/main" val="1582544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Make it easier for users to find a friend to send a video to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2567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Add an inbox screen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Easier to find all newly received videos</a:t>
            </a:r>
          </a:p>
        </p:txBody>
      </p:sp>
    </p:spTree>
    <p:extLst>
      <p:ext uri="{BB962C8B-B14F-4D97-AF65-F5344CB8AC3E}">
        <p14:creationId xmlns:p14="http://schemas.microsoft.com/office/powerpoint/2010/main" val="21472074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A mock tutorial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Several tasks to test important or newly revised functionalities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Observe reactions &amp; ask questions about their experience</a:t>
            </a:r>
          </a:p>
        </p:txBody>
      </p:sp>
    </p:spTree>
    <p:extLst>
      <p:ext uri="{BB962C8B-B14F-4D97-AF65-F5344CB8AC3E}">
        <p14:creationId xmlns:p14="http://schemas.microsoft.com/office/powerpoint/2010/main" val="17995844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We had multiple iterations of the page that allows you to schedule when to send someone a video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Not sure if the time displayed is your time or their time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en">
                <a:solidFill>
                  <a:schemeClr val="dk1"/>
                </a:solidFill>
              </a:rPr>
              <a:t>Also hard to find contact user want → added a search bar</a:t>
            </a:r>
          </a:p>
        </p:txBody>
      </p:sp>
    </p:spTree>
    <p:extLst>
      <p:ext uri="{BB962C8B-B14F-4D97-AF65-F5344CB8AC3E}">
        <p14:creationId xmlns:p14="http://schemas.microsoft.com/office/powerpoint/2010/main" val="4556457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Add city to make it clear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Not sure how to send videos immediately</a:t>
            </a:r>
          </a:p>
        </p:txBody>
      </p:sp>
    </p:spTree>
    <p:extLst>
      <p:ext uri="{BB962C8B-B14F-4D97-AF65-F5344CB8AC3E}">
        <p14:creationId xmlns:p14="http://schemas.microsoft.com/office/powerpoint/2010/main" val="1120232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Disable the dropdown selection of time when clock is not clicked on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But still confusing to some people what time zone it is and whether immediately or by schedule</a:t>
            </a:r>
          </a:p>
        </p:txBody>
      </p:sp>
    </p:spTree>
    <p:extLst>
      <p:ext uri="{BB962C8B-B14F-4D97-AF65-F5344CB8AC3E}">
        <p14:creationId xmlns:p14="http://schemas.microsoft.com/office/powerpoint/2010/main" val="1579810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latin typeface="Helvetica Neue"/>
                <a:ea typeface="Helvetica Neue"/>
                <a:cs typeface="Helvetica Neue"/>
                <a:sym typeface="Helvetica Neue"/>
              </a:rPr>
              <a:t>Even though we have many social media applications to stay connected, we lose touch with our loved ones when they move away because of the distance and time zone difference. </a:t>
            </a:r>
          </a:p>
        </p:txBody>
      </p:sp>
    </p:spTree>
    <p:extLst>
      <p:ext uri="{BB962C8B-B14F-4D97-AF65-F5344CB8AC3E}">
        <p14:creationId xmlns:p14="http://schemas.microsoft.com/office/powerpoint/2010/main" val="13388990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Put immediately as an option to make it clear.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Have city above time selection to indicate it’s their contacts’ time</a:t>
            </a:r>
          </a:p>
        </p:txBody>
      </p:sp>
    </p:spTree>
    <p:extLst>
      <p:ext uri="{BB962C8B-B14F-4D97-AF65-F5344CB8AC3E}">
        <p14:creationId xmlns:p14="http://schemas.microsoft.com/office/powerpoint/2010/main" val="3902704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  <a:buChar char="-"/>
            </a:pPr>
            <a:r>
              <a:rPr lang="en"/>
              <a:t>Give users an option to save their work and refer to it later</a:t>
            </a:r>
          </a:p>
        </p:txBody>
      </p:sp>
    </p:spTree>
    <p:extLst>
      <p:ext uri="{BB962C8B-B14F-4D97-AF65-F5344CB8AC3E}">
        <p14:creationId xmlns:p14="http://schemas.microsoft.com/office/powerpoint/2010/main" val="8603111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Prevent users from making mistakes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en"/>
              <a:t>Give them more information about suggestions</a:t>
            </a:r>
          </a:p>
        </p:txBody>
      </p:sp>
    </p:spTree>
    <p:extLst>
      <p:ext uri="{BB962C8B-B14F-4D97-AF65-F5344CB8AC3E}">
        <p14:creationId xmlns:p14="http://schemas.microsoft.com/office/powerpoint/2010/main" val="2425565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Still use contacts as home page and can link to other social media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46125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Record a short video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Send to several friends by schedule or immediately.</a:t>
            </a:r>
          </a:p>
        </p:txBody>
      </p:sp>
    </p:spTree>
    <p:extLst>
      <p:ext uri="{BB962C8B-B14F-4D97-AF65-F5344CB8AC3E}">
        <p14:creationId xmlns:p14="http://schemas.microsoft.com/office/powerpoint/2010/main" val="1826934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Can add emoji, leave text comments or voice comments that will be converted into text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Post/send shortcut</a:t>
            </a:r>
          </a:p>
        </p:txBody>
      </p:sp>
    </p:spTree>
    <p:extLst>
      <p:ext uri="{BB962C8B-B14F-4D97-AF65-F5344CB8AC3E}">
        <p14:creationId xmlns:p14="http://schemas.microsoft.com/office/powerpoint/2010/main" val="1774396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Share videos and get contacts who may have common interests as you</a:t>
            </a:r>
          </a:p>
        </p:txBody>
      </p:sp>
    </p:spTree>
    <p:extLst>
      <p:ext uri="{BB962C8B-B14F-4D97-AF65-F5344CB8AC3E}">
        <p14:creationId xmlns:p14="http://schemas.microsoft.com/office/powerpoint/2010/main" val="1827545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Discover contacts’ recent interests that you may not know</a:t>
            </a:r>
          </a:p>
        </p:txBody>
      </p:sp>
    </p:spTree>
    <p:extLst>
      <p:ext uri="{BB962C8B-B14F-4D97-AF65-F5344CB8AC3E}">
        <p14:creationId xmlns:p14="http://schemas.microsoft.com/office/powerpoint/2010/main" val="6547284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Learn more about who you care about easily</a:t>
            </a:r>
          </a:p>
        </p:txBody>
      </p:sp>
    </p:spTree>
    <p:extLst>
      <p:ext uri="{BB962C8B-B14F-4D97-AF65-F5344CB8AC3E}">
        <p14:creationId xmlns:p14="http://schemas.microsoft.com/office/powerpoint/2010/main" val="20618883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1" name="Shape 3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Profile pictures to represent your contacts on home page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Link to other social media easily</a:t>
            </a:r>
          </a:p>
        </p:txBody>
      </p:sp>
    </p:spTree>
    <p:extLst>
      <p:ext uri="{BB962C8B-B14F-4D97-AF65-F5344CB8AC3E}">
        <p14:creationId xmlns:p14="http://schemas.microsoft.com/office/powerpoint/2010/main" val="213147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Home page lists all user’s contacts with people user cares most at the center with notification (the red bubble) of their new posts.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User can link to other social medias so that it’ll automatically discover your contacts</a:t>
            </a:r>
          </a:p>
        </p:txBody>
      </p:sp>
    </p:spTree>
    <p:extLst>
      <p:ext uri="{BB962C8B-B14F-4D97-AF65-F5344CB8AC3E}">
        <p14:creationId xmlns:p14="http://schemas.microsoft.com/office/powerpoint/2010/main" val="15426296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8" name="Shape 3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Record short videos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Send to your friends and let them receive it when they’re not busy by scheduling</a:t>
            </a:r>
          </a:p>
        </p:txBody>
      </p:sp>
    </p:spTree>
    <p:extLst>
      <p:ext uri="{BB962C8B-B14F-4D97-AF65-F5344CB8AC3E}">
        <p14:creationId xmlns:p14="http://schemas.microsoft.com/office/powerpoint/2010/main" val="3639983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70" name="Shape 3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Various and efficient way to leave comments</a:t>
            </a:r>
          </a:p>
        </p:txBody>
      </p:sp>
    </p:spTree>
    <p:extLst>
      <p:ext uri="{BB962C8B-B14F-4D97-AF65-F5344CB8AC3E}">
        <p14:creationId xmlns:p14="http://schemas.microsoft.com/office/powerpoint/2010/main" val="16864216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81" name="Shape 3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Share videos from other platform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Learn who may have same interests easily</a:t>
            </a:r>
          </a:p>
        </p:txBody>
      </p:sp>
    </p:spTree>
    <p:extLst>
      <p:ext uri="{BB962C8B-B14F-4D97-AF65-F5344CB8AC3E}">
        <p14:creationId xmlns:p14="http://schemas.microsoft.com/office/powerpoint/2010/main" val="1198977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92" name="Shape 3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Discover common interests with friends and have something to share with close friends</a:t>
            </a:r>
          </a:p>
        </p:txBody>
      </p:sp>
    </p:spTree>
    <p:extLst>
      <p:ext uri="{BB962C8B-B14F-4D97-AF65-F5344CB8AC3E}">
        <p14:creationId xmlns:p14="http://schemas.microsoft.com/office/powerpoint/2010/main" val="137455578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03" name="Shape 4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Easy to learn more about their recent interests</a:t>
            </a:r>
          </a:p>
        </p:txBody>
      </p:sp>
    </p:spTree>
    <p:extLst>
      <p:ext uri="{BB962C8B-B14F-4D97-AF65-F5344CB8AC3E}">
        <p14:creationId xmlns:p14="http://schemas.microsoft.com/office/powerpoint/2010/main" val="16775381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4" name="Shape 4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66709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20" name="Shape 4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425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Record short videos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Fill information and select tags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Schedule to send or send immediately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Recommend time to schedule based on users chatting history</a:t>
            </a:r>
          </a:p>
        </p:txBody>
      </p:sp>
    </p:spTree>
    <p:extLst>
      <p:ext uri="{BB962C8B-B14F-4D97-AF65-F5344CB8AC3E}">
        <p14:creationId xmlns:p14="http://schemas.microsoft.com/office/powerpoint/2010/main" val="406675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Add emoji or comments as commentary subtitles.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Record voice and will convert to text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Can switch between hearing voice comments or viewing text comments</a:t>
            </a:r>
          </a:p>
        </p:txBody>
      </p:sp>
    </p:spTree>
    <p:extLst>
      <p:ext uri="{BB962C8B-B14F-4D97-AF65-F5344CB8AC3E}">
        <p14:creationId xmlns:p14="http://schemas.microsoft.com/office/powerpoint/2010/main" val="17073739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Can share videos from other platform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en"/>
              <a:t>Will recommend contacts who may also like it</a:t>
            </a:r>
          </a:p>
        </p:txBody>
      </p:sp>
    </p:spTree>
    <p:extLst>
      <p:ext uri="{BB962C8B-B14F-4D97-AF65-F5344CB8AC3E}">
        <p14:creationId xmlns:p14="http://schemas.microsoft.com/office/powerpoint/2010/main" val="1156914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Recommend videos posted by user’s contacts which may interest user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And videos that user and contact both like</a:t>
            </a:r>
          </a:p>
        </p:txBody>
      </p:sp>
    </p:spTree>
    <p:extLst>
      <p:ext uri="{BB962C8B-B14F-4D97-AF65-F5344CB8AC3E}">
        <p14:creationId xmlns:p14="http://schemas.microsoft.com/office/powerpoint/2010/main" val="953431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View contact posts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See more videos to learn contact’s recent interests</a:t>
            </a:r>
          </a:p>
        </p:txBody>
      </p:sp>
    </p:spTree>
    <p:extLst>
      <p:ext uri="{BB962C8B-B14F-4D97-AF65-F5344CB8AC3E}">
        <p14:creationId xmlns:p14="http://schemas.microsoft.com/office/powerpoint/2010/main" val="1946856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2 Heuristic Evaluation for 3 people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Explain our design and the idea behind to them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Let them give us feedbacks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Where we found most obvious problems</a:t>
            </a:r>
          </a:p>
        </p:txBody>
      </p:sp>
    </p:spTree>
    <p:extLst>
      <p:ext uri="{BB962C8B-B14F-4D97-AF65-F5344CB8AC3E}">
        <p14:creationId xmlns:p14="http://schemas.microsoft.com/office/powerpoint/2010/main" val="1752467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93308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0179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6678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03822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06046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7937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55777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6449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99940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1062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8888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8318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513C3-5F44-9E4E-8C80-3D6647A17449}" type="datetimeFigureOut">
              <a:rPr lang="en-US" smtClean="0"/>
              <a:t>12/3/15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73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12.jpg"/><Relationship Id="rId5" Type="http://schemas.openxmlformats.org/officeDocument/2006/relationships/image" Target="../media/image7.jpg"/><Relationship Id="rId6" Type="http://schemas.openxmlformats.org/officeDocument/2006/relationships/image" Target="../media/image11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12.jpg"/><Relationship Id="rId5" Type="http://schemas.openxmlformats.org/officeDocument/2006/relationships/image" Target="../media/image7.jpg"/><Relationship Id="rId6" Type="http://schemas.openxmlformats.org/officeDocument/2006/relationships/image" Target="../media/image11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1.jpg"/><Relationship Id="rId5" Type="http://schemas.openxmlformats.org/officeDocument/2006/relationships/image" Target="../media/image10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1.jpg"/><Relationship Id="rId5" Type="http://schemas.openxmlformats.org/officeDocument/2006/relationships/image" Target="../media/image10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1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1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1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1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17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18.jpg"/><Relationship Id="rId6" Type="http://schemas.openxmlformats.org/officeDocument/2006/relationships/image" Target="../media/image16.jpg"/><Relationship Id="rId7" Type="http://schemas.openxmlformats.org/officeDocument/2006/relationships/image" Target="../media/image17.jpg"/><Relationship Id="rId8" Type="http://schemas.openxmlformats.org/officeDocument/2006/relationships/image" Target="../media/image15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4" Type="http://schemas.openxmlformats.org/officeDocument/2006/relationships/image" Target="../media/image15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5.jpg"/><Relationship Id="rId5" Type="http://schemas.openxmlformats.org/officeDocument/2006/relationships/image" Target="../media/image16.jpg"/><Relationship Id="rId6" Type="http://schemas.openxmlformats.org/officeDocument/2006/relationships/image" Target="../media/image18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5.jpg"/><Relationship Id="rId5" Type="http://schemas.openxmlformats.org/officeDocument/2006/relationships/image" Target="../media/image18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5.jpg"/><Relationship Id="rId5" Type="http://schemas.openxmlformats.org/officeDocument/2006/relationships/image" Target="../media/image18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image" Target="../media/image2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6.jp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9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7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7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Shape 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025" y="1051042"/>
            <a:ext cx="3715943" cy="14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623147"/>
            <a:ext cx="6858000" cy="564186"/>
          </a:xfrm>
        </p:spPr>
        <p:txBody>
          <a:bodyPr>
            <a:normAutofit/>
          </a:bodyPr>
          <a:lstStyle/>
          <a:p>
            <a:r>
              <a:rPr lang="en" i="1" dirty="0">
                <a:ea typeface="Helvetica Neue" charset="0"/>
                <a:cs typeface="Helvetica Neue" charset="0"/>
                <a:sym typeface="Proxima Nova"/>
              </a:rPr>
              <a:t>Connecting loved ones across time </a:t>
            </a:r>
            <a:r>
              <a:rPr lang="en" i="1" dirty="0" smtClean="0">
                <a:ea typeface="Helvetica Neue" charset="0"/>
                <a:cs typeface="Helvetica Neue" charset="0"/>
                <a:sym typeface="Proxima Nova"/>
              </a:rPr>
              <a:t>zones</a:t>
            </a:r>
            <a:endParaRPr lang="en-US" i="1" dirty="0" smtClean="0">
              <a:ea typeface="Helvetica Neue" charset="0"/>
              <a:cs typeface="Helvetica Neue" charset="0"/>
              <a:sym typeface="Proxima Nov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45767" y="3631474"/>
            <a:ext cx="60524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ea typeface="Proxima Nova"/>
                <a:cs typeface="Proxima Nova"/>
                <a:sym typeface="Proxima Nova"/>
              </a:rPr>
              <a:t>CSE 440, Autumn 2015</a:t>
            </a:r>
          </a:p>
          <a:p>
            <a:pPr algn="ctr"/>
            <a:r>
              <a:rPr lang="en" dirty="0">
                <a:ea typeface="Proxima Nova"/>
                <a:cs typeface="Proxima Nova"/>
                <a:sym typeface="Proxima Nova"/>
              </a:rPr>
              <a:t>Quynh </a:t>
            </a:r>
            <a:r>
              <a:rPr lang="en" dirty="0" smtClean="0">
                <a:ea typeface="Proxima Nova"/>
                <a:cs typeface="Proxima Nova"/>
                <a:sym typeface="Proxima Nova"/>
              </a:rPr>
              <a:t>Huynh</a:t>
            </a:r>
            <a:r>
              <a:rPr lang="en-US" dirty="0" smtClean="0">
                <a:ea typeface="Proxima Nova"/>
                <a:cs typeface="Proxima Nova"/>
                <a:sym typeface="Proxima Nova"/>
              </a:rPr>
              <a:t>, </a:t>
            </a:r>
            <a:r>
              <a:rPr lang="en" dirty="0" err="1" smtClean="0">
                <a:ea typeface="Proxima Nova"/>
                <a:cs typeface="Proxima Nova"/>
                <a:sym typeface="Proxima Nova"/>
              </a:rPr>
              <a:t>Yunyi</a:t>
            </a:r>
            <a:r>
              <a:rPr lang="en" dirty="0" smtClean="0">
                <a:ea typeface="Proxima Nova"/>
                <a:cs typeface="Proxima Nova"/>
                <a:sym typeface="Proxima Nova"/>
              </a:rPr>
              <a:t> Song</a:t>
            </a:r>
            <a:r>
              <a:rPr lang="en-US" dirty="0" smtClean="0">
                <a:ea typeface="Proxima Nova"/>
                <a:cs typeface="Proxima Nova"/>
                <a:sym typeface="Proxima Nova"/>
              </a:rPr>
              <a:t>, </a:t>
            </a:r>
            <a:r>
              <a:rPr lang="en" dirty="0" err="1" smtClean="0">
                <a:ea typeface="Proxima Nova"/>
                <a:cs typeface="Proxima Nova"/>
                <a:sym typeface="Proxima Nova"/>
              </a:rPr>
              <a:t>Jingyi</a:t>
            </a:r>
            <a:r>
              <a:rPr lang="en" dirty="0" smtClean="0">
                <a:ea typeface="Proxima Nova"/>
                <a:cs typeface="Proxima Nova"/>
                <a:sym typeface="Proxima Nova"/>
              </a:rPr>
              <a:t> Lu</a:t>
            </a:r>
            <a:r>
              <a:rPr lang="en-US" dirty="0" smtClean="0">
                <a:ea typeface="Proxima Nova"/>
                <a:cs typeface="Proxima Nova"/>
                <a:sym typeface="Proxima Nova"/>
              </a:rPr>
              <a:t>, </a:t>
            </a:r>
            <a:r>
              <a:rPr lang="en" dirty="0" err="1" smtClean="0">
                <a:ea typeface="Proxima Nova"/>
                <a:cs typeface="Proxima Nova"/>
                <a:sym typeface="Proxima Nova"/>
              </a:rPr>
              <a:t>Yixun</a:t>
            </a:r>
            <a:r>
              <a:rPr lang="en" dirty="0" smtClean="0">
                <a:ea typeface="Proxima Nova"/>
                <a:cs typeface="Proxima Nova"/>
                <a:sym typeface="Proxima Nova"/>
              </a:rPr>
              <a:t> </a:t>
            </a:r>
            <a:r>
              <a:rPr lang="en" dirty="0">
                <a:ea typeface="Proxima Nova"/>
                <a:cs typeface="Proxima Nova"/>
                <a:sym typeface="Proxima Nova"/>
              </a:rPr>
              <a:t>Zhang</a:t>
            </a:r>
          </a:p>
          <a:p>
            <a:pPr algn="ctr"/>
            <a:endParaRPr lang="en" dirty="0">
              <a:ea typeface="Helvetica Neue" charset="0"/>
              <a:cs typeface="Helvetica Neue" charset="0"/>
              <a:sym typeface="Proxima Nova"/>
            </a:endParaRPr>
          </a:p>
          <a:p>
            <a:pPr algn="ctr"/>
            <a:endParaRPr lang="en-US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en"/>
              <a:t>Heuristic Evaluation</a:t>
            </a:r>
          </a:p>
          <a:p>
            <a:pPr algn="ctr">
              <a:spcBef>
                <a:spcPts val="0"/>
              </a:spcBef>
              <a:buNone/>
            </a:pPr>
            <a:r>
              <a:rPr lang="en" sz="1800"/>
              <a:t>More user control and freedom</a:t>
            </a:r>
          </a:p>
        </p:txBody>
      </p:sp>
      <p:pic>
        <p:nvPicPr>
          <p:cNvPr id="135" name="Shape 135"/>
          <p:cNvPicPr preferRelativeResize="0"/>
          <p:nvPr/>
        </p:nvPicPr>
        <p:blipFill rotWithShape="1">
          <a:blip r:embed="rId3">
            <a:alphaModFix/>
          </a:blip>
          <a:srcRect l="57905" t="56349" r="19738" b="12941"/>
          <a:stretch/>
        </p:blipFill>
        <p:spPr>
          <a:xfrm>
            <a:off x="763024" y="1242250"/>
            <a:ext cx="1937100" cy="341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/>
          <p:cNvPicPr preferRelativeResize="0"/>
          <p:nvPr/>
        </p:nvPicPr>
        <p:blipFill rotWithShape="1">
          <a:blip r:embed="rId4">
            <a:alphaModFix/>
          </a:blip>
          <a:srcRect l="17049" t="14525" r="60856" b="54687"/>
          <a:stretch/>
        </p:blipFill>
        <p:spPr>
          <a:xfrm>
            <a:off x="3656405" y="1253250"/>
            <a:ext cx="1884149" cy="337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 rotWithShape="1">
          <a:blip r:embed="rId4">
            <a:alphaModFix/>
          </a:blip>
          <a:srcRect l="57670" t="14618" r="19872" b="54312"/>
          <a:stretch/>
        </p:blipFill>
        <p:spPr>
          <a:xfrm>
            <a:off x="6496825" y="1253250"/>
            <a:ext cx="1884149" cy="335933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Shape 138"/>
          <p:cNvSpPr/>
          <p:nvPr/>
        </p:nvSpPr>
        <p:spPr>
          <a:xfrm>
            <a:off x="2936014" y="2690665"/>
            <a:ext cx="484500" cy="484500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5776426" y="2690665"/>
            <a:ext cx="484500" cy="484500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 animBg="1"/>
      <p:bldP spid="1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Heuristic Evaluation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More user control and freedom</a:t>
            </a: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3">
            <a:alphaModFix/>
          </a:blip>
          <a:srcRect l="16731" t="56185" r="60930" b="12815"/>
          <a:stretch/>
        </p:blipFill>
        <p:spPr>
          <a:xfrm>
            <a:off x="5154475" y="1251900"/>
            <a:ext cx="1814749" cy="325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 rotWithShape="1">
          <a:blip r:embed="rId4">
            <a:alphaModFix/>
          </a:blip>
          <a:srcRect l="57387" t="56436" r="19838" b="12992"/>
          <a:stretch/>
        </p:blipFill>
        <p:spPr>
          <a:xfrm>
            <a:off x="1989325" y="1228325"/>
            <a:ext cx="1909791" cy="330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 txBox="1"/>
          <p:nvPr/>
        </p:nvSpPr>
        <p:spPr>
          <a:xfrm>
            <a:off x="2324575" y="461520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5442200" y="461520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Heuristic Evaluation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More intuitive: recall instead of remember 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3428875" y="234150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</a:p>
        </p:txBody>
      </p:sp>
      <p:sp>
        <p:nvSpPr>
          <p:cNvPr id="155" name="Shape 155"/>
          <p:cNvSpPr txBox="1"/>
          <p:nvPr/>
        </p:nvSpPr>
        <p:spPr>
          <a:xfrm>
            <a:off x="923237" y="234150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</a:p>
        </p:txBody>
      </p:sp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l="17026" t="61432" r="74969" b="18889"/>
          <a:stretch/>
        </p:blipFill>
        <p:spPr>
          <a:xfrm rot="-5400000">
            <a:off x="1179474" y="753050"/>
            <a:ext cx="726824" cy="230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Shape 157"/>
          <p:cNvPicPr preferRelativeResize="0"/>
          <p:nvPr/>
        </p:nvPicPr>
        <p:blipFill rotWithShape="1">
          <a:blip r:embed="rId4">
            <a:alphaModFix/>
          </a:blip>
          <a:srcRect l="32999" t="65286" r="58130" b="19649"/>
          <a:stretch/>
        </p:blipFill>
        <p:spPr>
          <a:xfrm rot="5400000">
            <a:off x="3615062" y="952187"/>
            <a:ext cx="866924" cy="191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Shape 158"/>
          <p:cNvPicPr preferRelativeResize="0"/>
          <p:nvPr/>
        </p:nvPicPr>
        <p:blipFill rotWithShape="1">
          <a:blip r:embed="rId5">
            <a:alphaModFix/>
          </a:blip>
          <a:srcRect l="57387" t="72778" r="19838" b="17780"/>
          <a:stretch/>
        </p:blipFill>
        <p:spPr>
          <a:xfrm>
            <a:off x="3496175" y="3010075"/>
            <a:ext cx="2443749" cy="130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 rotWithShape="1">
          <a:blip r:embed="rId6">
            <a:alphaModFix/>
          </a:blip>
          <a:srcRect l="16731" t="72355" r="60930" b="19389"/>
          <a:stretch/>
        </p:blipFill>
        <p:spPr>
          <a:xfrm>
            <a:off x="6387600" y="3078918"/>
            <a:ext cx="2443749" cy="11673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 txBox="1"/>
          <p:nvPr/>
        </p:nvSpPr>
        <p:spPr>
          <a:xfrm>
            <a:off x="6989825" y="431515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4098387" y="431515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</a:p>
        </p:txBody>
      </p:sp>
      <p:sp>
        <p:nvSpPr>
          <p:cNvPr id="162" name="Shape 162"/>
          <p:cNvSpPr/>
          <p:nvPr/>
        </p:nvSpPr>
        <p:spPr>
          <a:xfrm>
            <a:off x="3428875" y="2906250"/>
            <a:ext cx="5542199" cy="18096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Heuristic Evaluation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More intuitive: recall instead of remember </a:t>
            </a:r>
          </a:p>
        </p:txBody>
      </p:sp>
      <p:sp>
        <p:nvSpPr>
          <p:cNvPr id="168" name="Shape 168"/>
          <p:cNvSpPr txBox="1"/>
          <p:nvPr/>
        </p:nvSpPr>
        <p:spPr>
          <a:xfrm>
            <a:off x="3428875" y="234150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923237" y="234150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</a:p>
        </p:txBody>
      </p:sp>
      <p:pic>
        <p:nvPicPr>
          <p:cNvPr id="170" name="Shape 170"/>
          <p:cNvPicPr preferRelativeResize="0"/>
          <p:nvPr/>
        </p:nvPicPr>
        <p:blipFill rotWithShape="1">
          <a:blip r:embed="rId3">
            <a:alphaModFix/>
          </a:blip>
          <a:srcRect l="17026" t="61432" r="74969" b="18889"/>
          <a:stretch/>
        </p:blipFill>
        <p:spPr>
          <a:xfrm rot="-5400000">
            <a:off x="1179474" y="753050"/>
            <a:ext cx="726824" cy="230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 rotWithShape="1">
          <a:blip r:embed="rId4">
            <a:alphaModFix/>
          </a:blip>
          <a:srcRect l="32999" t="65286" r="58130" b="19649"/>
          <a:stretch/>
        </p:blipFill>
        <p:spPr>
          <a:xfrm rot="5400000">
            <a:off x="3615062" y="952187"/>
            <a:ext cx="866924" cy="191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 rotWithShape="1">
          <a:blip r:embed="rId5">
            <a:alphaModFix/>
          </a:blip>
          <a:srcRect l="57387" t="72778" r="19838" b="17780"/>
          <a:stretch/>
        </p:blipFill>
        <p:spPr>
          <a:xfrm>
            <a:off x="3496175" y="3010075"/>
            <a:ext cx="2443749" cy="130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 rotWithShape="1">
          <a:blip r:embed="rId6">
            <a:alphaModFix/>
          </a:blip>
          <a:srcRect l="16731" t="72355" r="60930" b="19389"/>
          <a:stretch/>
        </p:blipFill>
        <p:spPr>
          <a:xfrm>
            <a:off x="6387600" y="3078918"/>
            <a:ext cx="2443749" cy="116739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/>
        </p:nvSpPr>
        <p:spPr>
          <a:xfrm>
            <a:off x="6989825" y="431515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4098387" y="4315150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</a:p>
        </p:txBody>
      </p:sp>
      <p:sp>
        <p:nvSpPr>
          <p:cNvPr id="176" name="Shape 176"/>
          <p:cNvSpPr/>
          <p:nvPr/>
        </p:nvSpPr>
        <p:spPr>
          <a:xfrm>
            <a:off x="237475" y="1272175"/>
            <a:ext cx="4971899" cy="14916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Heuristic Evaluation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More shortcuts: efficient to use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3048200" y="3590387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</a:p>
        </p:txBody>
      </p:sp>
      <p:sp>
        <p:nvSpPr>
          <p:cNvPr id="183" name="Shape 183"/>
          <p:cNvSpPr txBox="1"/>
          <p:nvPr/>
        </p:nvSpPr>
        <p:spPr>
          <a:xfrm>
            <a:off x="990762" y="3590387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</a:p>
        </p:txBody>
      </p:sp>
      <p:pic>
        <p:nvPicPr>
          <p:cNvPr id="184" name="Shape 184"/>
          <p:cNvPicPr preferRelativeResize="0"/>
          <p:nvPr/>
        </p:nvPicPr>
        <p:blipFill rotWithShape="1">
          <a:blip r:embed="rId3">
            <a:alphaModFix/>
          </a:blip>
          <a:srcRect l="12038" t="29990" r="8709" b="27999"/>
          <a:stretch/>
        </p:blipFill>
        <p:spPr>
          <a:xfrm>
            <a:off x="776925" y="1891987"/>
            <a:ext cx="1666974" cy="169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4">
            <a:alphaModFix/>
          </a:blip>
          <a:srcRect l="59775" t="62773" r="21458" b="19942"/>
          <a:stretch/>
        </p:blipFill>
        <p:spPr>
          <a:xfrm>
            <a:off x="2959350" y="1891987"/>
            <a:ext cx="1417014" cy="16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/>
          <p:nvPr/>
        </p:nvSpPr>
        <p:spPr>
          <a:xfrm>
            <a:off x="3125012" y="2056487"/>
            <a:ext cx="1085700" cy="317999"/>
          </a:xfrm>
          <a:prstGeom prst="rect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187" name="Shape 187"/>
          <p:cNvPicPr preferRelativeResize="0"/>
          <p:nvPr/>
        </p:nvPicPr>
        <p:blipFill rotWithShape="1">
          <a:blip r:embed="rId5">
            <a:alphaModFix/>
          </a:blip>
          <a:srcRect l="16710" t="56316" r="61021" b="12794"/>
          <a:stretch/>
        </p:blipFill>
        <p:spPr>
          <a:xfrm>
            <a:off x="5660625" y="1338224"/>
            <a:ext cx="1764574" cy="312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Shape 188"/>
          <p:cNvSpPr/>
          <p:nvPr/>
        </p:nvSpPr>
        <p:spPr>
          <a:xfrm>
            <a:off x="5660625" y="1338225"/>
            <a:ext cx="1764599" cy="31239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Heuristic Evaluation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More shortcuts: efficient to use</a:t>
            </a:r>
          </a:p>
        </p:txBody>
      </p:sp>
      <p:sp>
        <p:nvSpPr>
          <p:cNvPr id="194" name="Shape 194"/>
          <p:cNvSpPr txBox="1"/>
          <p:nvPr/>
        </p:nvSpPr>
        <p:spPr>
          <a:xfrm>
            <a:off x="3048200" y="3590387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</a:p>
        </p:txBody>
      </p:sp>
      <p:sp>
        <p:nvSpPr>
          <p:cNvPr id="195" name="Shape 195"/>
          <p:cNvSpPr txBox="1"/>
          <p:nvPr/>
        </p:nvSpPr>
        <p:spPr>
          <a:xfrm>
            <a:off x="990762" y="3590387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</a:p>
        </p:txBody>
      </p:sp>
      <p:pic>
        <p:nvPicPr>
          <p:cNvPr id="196" name="Shape 196"/>
          <p:cNvPicPr preferRelativeResize="0"/>
          <p:nvPr/>
        </p:nvPicPr>
        <p:blipFill rotWithShape="1">
          <a:blip r:embed="rId3">
            <a:alphaModFix/>
          </a:blip>
          <a:srcRect l="12038" t="29990" r="8709" b="27999"/>
          <a:stretch/>
        </p:blipFill>
        <p:spPr>
          <a:xfrm>
            <a:off x="776925" y="1891987"/>
            <a:ext cx="1666974" cy="169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 rotWithShape="1">
          <a:blip r:embed="rId4">
            <a:alphaModFix/>
          </a:blip>
          <a:srcRect l="59775" t="62773" r="21458" b="19942"/>
          <a:stretch/>
        </p:blipFill>
        <p:spPr>
          <a:xfrm>
            <a:off x="2959350" y="1891987"/>
            <a:ext cx="1417014" cy="16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/>
          <p:nvPr/>
        </p:nvSpPr>
        <p:spPr>
          <a:xfrm>
            <a:off x="3125012" y="2056487"/>
            <a:ext cx="1085700" cy="317999"/>
          </a:xfrm>
          <a:prstGeom prst="rect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199" name="Shape 199"/>
          <p:cNvPicPr preferRelativeResize="0"/>
          <p:nvPr/>
        </p:nvPicPr>
        <p:blipFill rotWithShape="1">
          <a:blip r:embed="rId5">
            <a:alphaModFix/>
          </a:blip>
          <a:srcRect l="16710" t="56316" r="61021" b="12794"/>
          <a:stretch/>
        </p:blipFill>
        <p:spPr>
          <a:xfrm>
            <a:off x="5660625" y="1338224"/>
            <a:ext cx="1764574" cy="3123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/>
          <p:nvPr/>
        </p:nvSpPr>
        <p:spPr>
          <a:xfrm>
            <a:off x="494075" y="1639037"/>
            <a:ext cx="4231500" cy="2390699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387900" y="2228700"/>
            <a:ext cx="8368200" cy="68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en"/>
              <a:t>Usability Tests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en"/>
              <a:t>Usability Tests</a:t>
            </a:r>
          </a:p>
          <a:p>
            <a:pPr algn="ctr">
              <a:spcBef>
                <a:spcPts val="0"/>
              </a:spcBef>
              <a:buNone/>
            </a:pPr>
            <a:r>
              <a:rPr lang="en" sz="1800"/>
              <a:t>Schedule when to send videos</a:t>
            </a:r>
          </a:p>
        </p:txBody>
      </p:sp>
      <p:pic>
        <p:nvPicPr>
          <p:cNvPr id="211" name="Shape 211"/>
          <p:cNvPicPr preferRelativeResize="0"/>
          <p:nvPr/>
        </p:nvPicPr>
        <p:blipFill rotWithShape="1">
          <a:blip r:embed="rId3">
            <a:alphaModFix/>
          </a:blip>
          <a:srcRect l="12038" t="29990" r="8709" b="27999"/>
          <a:stretch/>
        </p:blipFill>
        <p:spPr>
          <a:xfrm>
            <a:off x="567487" y="2916625"/>
            <a:ext cx="1764590" cy="1797849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12" name="Shape 212"/>
          <p:cNvPicPr preferRelativeResize="0"/>
          <p:nvPr/>
        </p:nvPicPr>
        <p:blipFill rotWithShape="1">
          <a:blip r:embed="rId4">
            <a:alphaModFix/>
          </a:blip>
          <a:srcRect l="59775" t="62773" r="21458" b="19942"/>
          <a:stretch/>
        </p:blipFill>
        <p:spPr>
          <a:xfrm>
            <a:off x="2629087" y="1358175"/>
            <a:ext cx="1692050" cy="2028058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13" name="Shape 213"/>
          <p:cNvPicPr preferRelativeResize="0"/>
          <p:nvPr/>
        </p:nvPicPr>
        <p:blipFill rotWithShape="1">
          <a:blip r:embed="rId5">
            <a:alphaModFix/>
          </a:blip>
          <a:srcRect l="18153" t="20791" r="61349" b="61731"/>
          <a:stretch/>
        </p:blipFill>
        <p:spPr>
          <a:xfrm>
            <a:off x="4618112" y="3006475"/>
            <a:ext cx="1620250" cy="1777041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14" name="Shape 214"/>
          <p:cNvPicPr preferRelativeResize="0"/>
          <p:nvPr/>
        </p:nvPicPr>
        <p:blipFill rotWithShape="1">
          <a:blip r:embed="rId6">
            <a:alphaModFix/>
          </a:blip>
          <a:srcRect l="17872" t="62911" r="61853" b="20522"/>
          <a:stretch/>
        </p:blipFill>
        <p:spPr>
          <a:xfrm>
            <a:off x="6643062" y="1444799"/>
            <a:ext cx="1933450" cy="2030124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15" name="Shape 215"/>
          <p:cNvSpPr/>
          <p:nvPr/>
        </p:nvSpPr>
        <p:spPr>
          <a:xfrm rot="-2156010">
            <a:off x="2122499" y="2665612"/>
            <a:ext cx="484624" cy="484624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2546850" y="1264524"/>
            <a:ext cx="1865700" cy="22104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4594975" y="2916625"/>
            <a:ext cx="1764599" cy="19560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8" name="Shape 218"/>
          <p:cNvSpPr/>
          <p:nvPr/>
        </p:nvSpPr>
        <p:spPr>
          <a:xfrm rot="1381578">
            <a:off x="4245214" y="2665561"/>
            <a:ext cx="484719" cy="484719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Shape 219"/>
          <p:cNvSpPr/>
          <p:nvPr/>
        </p:nvSpPr>
        <p:spPr>
          <a:xfrm>
            <a:off x="6542000" y="1354650"/>
            <a:ext cx="2126100" cy="22104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0" name="Shape 220"/>
          <p:cNvSpPr/>
          <p:nvPr/>
        </p:nvSpPr>
        <p:spPr>
          <a:xfrm rot="-2156010">
            <a:off x="6197649" y="2744937"/>
            <a:ext cx="484624" cy="484624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Shape 225"/>
          <p:cNvPicPr preferRelativeResize="0"/>
          <p:nvPr/>
        </p:nvPicPr>
        <p:blipFill rotWithShape="1">
          <a:blip r:embed="rId3">
            <a:alphaModFix/>
          </a:blip>
          <a:srcRect l="12038" t="29990" r="8709" b="27999"/>
          <a:stretch/>
        </p:blipFill>
        <p:spPr>
          <a:xfrm>
            <a:off x="567487" y="2916625"/>
            <a:ext cx="1764590" cy="1797849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26" name="Shape 226"/>
          <p:cNvPicPr preferRelativeResize="0"/>
          <p:nvPr/>
        </p:nvPicPr>
        <p:blipFill rotWithShape="1">
          <a:blip r:embed="rId4">
            <a:alphaModFix/>
          </a:blip>
          <a:srcRect l="59775" t="62773" r="21458" b="19942"/>
          <a:stretch/>
        </p:blipFill>
        <p:spPr>
          <a:xfrm>
            <a:off x="2629087" y="1358175"/>
            <a:ext cx="1692050" cy="2028058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27" name="Shape 227"/>
          <p:cNvPicPr preferRelativeResize="0"/>
          <p:nvPr/>
        </p:nvPicPr>
        <p:blipFill rotWithShape="1">
          <a:blip r:embed="rId5">
            <a:alphaModFix/>
          </a:blip>
          <a:srcRect l="18153" t="20791" r="61349" b="61731"/>
          <a:stretch/>
        </p:blipFill>
        <p:spPr>
          <a:xfrm>
            <a:off x="4618112" y="3006475"/>
            <a:ext cx="1620250" cy="1777041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28" name="Shape 228"/>
          <p:cNvPicPr preferRelativeResize="0"/>
          <p:nvPr/>
        </p:nvPicPr>
        <p:blipFill rotWithShape="1">
          <a:blip r:embed="rId6">
            <a:alphaModFix/>
          </a:blip>
          <a:srcRect l="17872" t="62911" r="61853" b="20522"/>
          <a:stretch/>
        </p:blipFill>
        <p:spPr>
          <a:xfrm>
            <a:off x="6643062" y="1444799"/>
            <a:ext cx="1933450" cy="2030124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29" name="Shape 229"/>
          <p:cNvSpPr/>
          <p:nvPr/>
        </p:nvSpPr>
        <p:spPr>
          <a:xfrm>
            <a:off x="498725" y="2845274"/>
            <a:ext cx="1865700" cy="1869299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0" name="Shape 230"/>
          <p:cNvSpPr/>
          <p:nvPr/>
        </p:nvSpPr>
        <p:spPr>
          <a:xfrm rot="-2156010">
            <a:off x="2122499" y="2665612"/>
            <a:ext cx="484624" cy="484624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6535350" y="1354650"/>
            <a:ext cx="2132700" cy="22029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2" name="Shape 232"/>
          <p:cNvSpPr/>
          <p:nvPr/>
        </p:nvSpPr>
        <p:spPr>
          <a:xfrm>
            <a:off x="4594975" y="2916625"/>
            <a:ext cx="1764599" cy="19560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33" name="Shape 233"/>
          <p:cNvSpPr/>
          <p:nvPr/>
        </p:nvSpPr>
        <p:spPr>
          <a:xfrm rot="1381578">
            <a:off x="4245214" y="2665561"/>
            <a:ext cx="484719" cy="484719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/>
          <p:nvPr/>
        </p:nvSpPr>
        <p:spPr>
          <a:xfrm rot="-2156010">
            <a:off x="6197649" y="2744937"/>
            <a:ext cx="484624" cy="484624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Usability Tests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Schedule when to send videos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Shape 240"/>
          <p:cNvPicPr preferRelativeResize="0"/>
          <p:nvPr/>
        </p:nvPicPr>
        <p:blipFill rotWithShape="1">
          <a:blip r:embed="rId3">
            <a:alphaModFix/>
          </a:blip>
          <a:srcRect l="12038" t="29990" r="8709" b="27999"/>
          <a:stretch/>
        </p:blipFill>
        <p:spPr>
          <a:xfrm>
            <a:off x="567487" y="2916625"/>
            <a:ext cx="1764590" cy="1797849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41" name="Shape 241"/>
          <p:cNvPicPr preferRelativeResize="0"/>
          <p:nvPr/>
        </p:nvPicPr>
        <p:blipFill rotWithShape="1">
          <a:blip r:embed="rId4">
            <a:alphaModFix/>
          </a:blip>
          <a:srcRect l="59775" t="62773" r="21458" b="19942"/>
          <a:stretch/>
        </p:blipFill>
        <p:spPr>
          <a:xfrm>
            <a:off x="2629087" y="1358175"/>
            <a:ext cx="1692050" cy="2028058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42" name="Shape 242"/>
          <p:cNvPicPr preferRelativeResize="0"/>
          <p:nvPr/>
        </p:nvPicPr>
        <p:blipFill rotWithShape="1">
          <a:blip r:embed="rId5">
            <a:alphaModFix/>
          </a:blip>
          <a:srcRect l="18153" t="20791" r="61349" b="61731"/>
          <a:stretch/>
        </p:blipFill>
        <p:spPr>
          <a:xfrm>
            <a:off x="4618112" y="3006475"/>
            <a:ext cx="1620250" cy="1777041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43" name="Shape 243"/>
          <p:cNvPicPr preferRelativeResize="0"/>
          <p:nvPr/>
        </p:nvPicPr>
        <p:blipFill rotWithShape="1">
          <a:blip r:embed="rId5">
            <a:alphaModFix/>
          </a:blip>
          <a:srcRect l="59277" t="20945" r="20701" b="62451"/>
          <a:stretch/>
        </p:blipFill>
        <p:spPr>
          <a:xfrm>
            <a:off x="4618137" y="2996075"/>
            <a:ext cx="1692060" cy="1797850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44" name="Shape 244"/>
          <p:cNvPicPr preferRelativeResize="0"/>
          <p:nvPr/>
        </p:nvPicPr>
        <p:blipFill rotWithShape="1">
          <a:blip r:embed="rId6">
            <a:alphaModFix/>
          </a:blip>
          <a:srcRect l="17872" t="62911" r="61853" b="20522"/>
          <a:stretch/>
        </p:blipFill>
        <p:spPr>
          <a:xfrm>
            <a:off x="6643062" y="1444799"/>
            <a:ext cx="1933450" cy="2030124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45" name="Shape 245"/>
          <p:cNvSpPr/>
          <p:nvPr/>
        </p:nvSpPr>
        <p:spPr>
          <a:xfrm>
            <a:off x="500475" y="2837550"/>
            <a:ext cx="1865700" cy="19560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46" name="Shape 246"/>
          <p:cNvSpPr/>
          <p:nvPr/>
        </p:nvSpPr>
        <p:spPr>
          <a:xfrm rot="-2156010">
            <a:off x="2122499" y="2665612"/>
            <a:ext cx="484624" cy="484624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Shape 247"/>
          <p:cNvSpPr/>
          <p:nvPr/>
        </p:nvSpPr>
        <p:spPr>
          <a:xfrm>
            <a:off x="2546850" y="1264524"/>
            <a:ext cx="1865700" cy="22104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48" name="Shape 248"/>
          <p:cNvSpPr/>
          <p:nvPr/>
        </p:nvSpPr>
        <p:spPr>
          <a:xfrm rot="1381578">
            <a:off x="4245214" y="2665561"/>
            <a:ext cx="484719" cy="484719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6542000" y="1354650"/>
            <a:ext cx="2126100" cy="22104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0" name="Shape 250"/>
          <p:cNvSpPr/>
          <p:nvPr/>
        </p:nvSpPr>
        <p:spPr>
          <a:xfrm rot="-2156010">
            <a:off x="6197649" y="2744937"/>
            <a:ext cx="484624" cy="484624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Usability Tests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Schedule when to send videos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Overall Problem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7460" y="1871256"/>
            <a:ext cx="899600" cy="8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6825" y="1992168"/>
            <a:ext cx="1646450" cy="164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360725" y="1992168"/>
            <a:ext cx="1646450" cy="164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Shape 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3650" y="2953879"/>
            <a:ext cx="899600" cy="8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476459" y="1240520"/>
            <a:ext cx="613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" sz="1800" dirty="0">
                <a:latin typeface="+mn-lt"/>
              </a:rPr>
              <a:t>Why do people lose / keep a connection with someone</a:t>
            </a:r>
            <a:r>
              <a:rPr lang="en" sz="1800" dirty="0" smtClean="0">
                <a:latin typeface="+mn-lt"/>
              </a:rPr>
              <a:t>?</a:t>
            </a:r>
            <a:endParaRPr lang="en" sz="18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39843" y="4168857"/>
            <a:ext cx="6171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800" dirty="0" smtClean="0">
                <a:latin typeface="+mn-lt"/>
              </a:rPr>
              <a:t>How </a:t>
            </a:r>
            <a:r>
              <a:rPr lang="en-US" sz="1800" dirty="0">
                <a:latin typeface="+mn-lt"/>
              </a:rPr>
              <a:t>do we help them reconnect without feeling awkward?</a:t>
            </a:r>
            <a:endParaRPr lang="en-US" sz="1800" dirty="0">
              <a:latin typeface="+mn-lt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Shape 256"/>
          <p:cNvPicPr preferRelativeResize="0"/>
          <p:nvPr/>
        </p:nvPicPr>
        <p:blipFill rotWithShape="1">
          <a:blip r:embed="rId3">
            <a:alphaModFix/>
          </a:blip>
          <a:srcRect l="12038" t="29990" r="8709" b="27999"/>
          <a:stretch/>
        </p:blipFill>
        <p:spPr>
          <a:xfrm>
            <a:off x="567487" y="2916625"/>
            <a:ext cx="1764590" cy="1797849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57" name="Shape 257"/>
          <p:cNvPicPr preferRelativeResize="0"/>
          <p:nvPr/>
        </p:nvPicPr>
        <p:blipFill rotWithShape="1">
          <a:blip r:embed="rId4">
            <a:alphaModFix/>
          </a:blip>
          <a:srcRect l="59775" t="62773" r="21458" b="19942"/>
          <a:stretch/>
        </p:blipFill>
        <p:spPr>
          <a:xfrm>
            <a:off x="2629087" y="1358175"/>
            <a:ext cx="1692050" cy="2028058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58" name="Shape 258"/>
          <p:cNvPicPr preferRelativeResize="0"/>
          <p:nvPr/>
        </p:nvPicPr>
        <p:blipFill rotWithShape="1">
          <a:blip r:embed="rId5">
            <a:alphaModFix/>
          </a:blip>
          <a:srcRect l="59277" t="20945" r="20701" b="62451"/>
          <a:stretch/>
        </p:blipFill>
        <p:spPr>
          <a:xfrm>
            <a:off x="4622962" y="2996450"/>
            <a:ext cx="1692060" cy="1797850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59" name="Shape 259"/>
          <p:cNvPicPr preferRelativeResize="0"/>
          <p:nvPr/>
        </p:nvPicPr>
        <p:blipFill rotWithShape="1">
          <a:blip r:embed="rId6">
            <a:alphaModFix/>
          </a:blip>
          <a:srcRect l="17872" t="62911" r="61853" b="20522"/>
          <a:stretch/>
        </p:blipFill>
        <p:spPr>
          <a:xfrm>
            <a:off x="6643062" y="1444799"/>
            <a:ext cx="1933450" cy="2030124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60" name="Shape 260"/>
          <p:cNvSpPr/>
          <p:nvPr/>
        </p:nvSpPr>
        <p:spPr>
          <a:xfrm>
            <a:off x="498725" y="2845275"/>
            <a:ext cx="1865700" cy="19560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61" name="Shape 261"/>
          <p:cNvSpPr/>
          <p:nvPr/>
        </p:nvSpPr>
        <p:spPr>
          <a:xfrm rot="-2156010">
            <a:off x="2122499" y="2665612"/>
            <a:ext cx="484624" cy="484624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Shape 262"/>
          <p:cNvSpPr/>
          <p:nvPr/>
        </p:nvSpPr>
        <p:spPr>
          <a:xfrm>
            <a:off x="2546850" y="1264524"/>
            <a:ext cx="1865700" cy="22104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63" name="Shape 263"/>
          <p:cNvSpPr/>
          <p:nvPr/>
        </p:nvSpPr>
        <p:spPr>
          <a:xfrm>
            <a:off x="4599800" y="2917000"/>
            <a:ext cx="1764599" cy="19560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264" name="Shape 264"/>
          <p:cNvPicPr preferRelativeResize="0"/>
          <p:nvPr/>
        </p:nvPicPr>
        <p:blipFill rotWithShape="1">
          <a:blip r:embed="rId6">
            <a:alphaModFix/>
          </a:blip>
          <a:srcRect l="16746" t="16003" r="60859" b="59331"/>
          <a:stretch/>
        </p:blipFill>
        <p:spPr>
          <a:xfrm>
            <a:off x="6643062" y="1008900"/>
            <a:ext cx="1933449" cy="2726599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65" name="Shape 265"/>
          <p:cNvSpPr/>
          <p:nvPr/>
        </p:nvSpPr>
        <p:spPr>
          <a:xfrm rot="1381578">
            <a:off x="4245214" y="2665561"/>
            <a:ext cx="484719" cy="484719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Shape 266"/>
          <p:cNvSpPr/>
          <p:nvPr/>
        </p:nvSpPr>
        <p:spPr>
          <a:xfrm rot="-2156010">
            <a:off x="6197649" y="2744937"/>
            <a:ext cx="484624" cy="484624"/>
          </a:xfrm>
          <a:prstGeom prst="chevron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Usability Tests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Schedule when to send videos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en"/>
              <a:t>Usability Test</a:t>
            </a:r>
          </a:p>
          <a:p>
            <a:pPr algn="ctr">
              <a:spcBef>
                <a:spcPts val="0"/>
              </a:spcBef>
              <a:buNone/>
            </a:pPr>
            <a:r>
              <a:rPr lang="en" sz="1800"/>
              <a:t>Save videos to post/send later</a:t>
            </a:r>
          </a:p>
        </p:txBody>
      </p:sp>
      <p:pic>
        <p:nvPicPr>
          <p:cNvPr id="273" name="Shape 273"/>
          <p:cNvPicPr preferRelativeResize="0"/>
          <p:nvPr/>
        </p:nvPicPr>
        <p:blipFill rotWithShape="1">
          <a:blip r:embed="rId3">
            <a:alphaModFix/>
          </a:blip>
          <a:srcRect l="16871" t="14773" r="60939" b="54745"/>
          <a:stretch/>
        </p:blipFill>
        <p:spPr>
          <a:xfrm>
            <a:off x="776425" y="1296750"/>
            <a:ext cx="1785350" cy="3185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Shape 274"/>
          <p:cNvPicPr preferRelativeResize="0"/>
          <p:nvPr/>
        </p:nvPicPr>
        <p:blipFill rotWithShape="1">
          <a:blip r:embed="rId3">
            <a:alphaModFix/>
          </a:blip>
          <a:srcRect l="57785" t="14806" r="19717" b="54558"/>
          <a:stretch/>
        </p:blipFill>
        <p:spPr>
          <a:xfrm>
            <a:off x="3299825" y="1312025"/>
            <a:ext cx="1785350" cy="315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/>
          <p:cNvPicPr preferRelativeResize="0"/>
          <p:nvPr/>
        </p:nvPicPr>
        <p:blipFill rotWithShape="1">
          <a:blip r:embed="rId4">
            <a:alphaModFix/>
          </a:blip>
          <a:srcRect l="17022" t="56709" r="61282" b="13802"/>
          <a:stretch/>
        </p:blipFill>
        <p:spPr>
          <a:xfrm rot="-5400000">
            <a:off x="6362687" y="1617200"/>
            <a:ext cx="1465425" cy="2544324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Shape 276"/>
          <p:cNvSpPr/>
          <p:nvPr/>
        </p:nvSpPr>
        <p:spPr>
          <a:xfrm>
            <a:off x="832912" y="3778312"/>
            <a:ext cx="1085700" cy="317999"/>
          </a:xfrm>
          <a:prstGeom prst="rect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77" name="Shape 277"/>
          <p:cNvSpPr/>
          <p:nvPr/>
        </p:nvSpPr>
        <p:spPr>
          <a:xfrm>
            <a:off x="7962000" y="2156650"/>
            <a:ext cx="405599" cy="365699"/>
          </a:xfrm>
          <a:prstGeom prst="rect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Usability Test</a:t>
            </a:r>
          </a:p>
        </p:txBody>
      </p:sp>
      <p:pic>
        <p:nvPicPr>
          <p:cNvPr id="283" name="Shape 283"/>
          <p:cNvPicPr preferRelativeResize="0"/>
          <p:nvPr/>
        </p:nvPicPr>
        <p:blipFill rotWithShape="1">
          <a:blip r:embed="rId3">
            <a:alphaModFix/>
          </a:blip>
          <a:srcRect l="16935" t="57665" r="61073" b="21423"/>
          <a:stretch/>
        </p:blipFill>
        <p:spPr>
          <a:xfrm>
            <a:off x="1495562" y="1376775"/>
            <a:ext cx="1798575" cy="221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Shape 284"/>
          <p:cNvSpPr txBox="1"/>
          <p:nvPr/>
        </p:nvSpPr>
        <p:spPr>
          <a:xfrm>
            <a:off x="1054611" y="4077775"/>
            <a:ext cx="2680499" cy="543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Delete Confirmation</a:t>
            </a:r>
          </a:p>
        </p:txBody>
      </p:sp>
      <p:pic>
        <p:nvPicPr>
          <p:cNvPr id="285" name="Shape 285"/>
          <p:cNvPicPr preferRelativeResize="0"/>
          <p:nvPr/>
        </p:nvPicPr>
        <p:blipFill rotWithShape="1">
          <a:blip r:embed="rId4">
            <a:alphaModFix/>
          </a:blip>
          <a:srcRect l="18144" t="21345" r="19246" b="29415"/>
          <a:stretch/>
        </p:blipFill>
        <p:spPr>
          <a:xfrm>
            <a:off x="4683489" y="1357962"/>
            <a:ext cx="1475480" cy="225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Shape 286"/>
          <p:cNvPicPr preferRelativeResize="0"/>
          <p:nvPr/>
        </p:nvPicPr>
        <p:blipFill rotWithShape="1">
          <a:blip r:embed="rId3">
            <a:alphaModFix/>
          </a:blip>
          <a:srcRect l="18835" t="17024" r="62715" b="59799"/>
          <a:stretch/>
        </p:blipFill>
        <p:spPr>
          <a:xfrm>
            <a:off x="6697935" y="1357975"/>
            <a:ext cx="1391443" cy="225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Shape 287"/>
          <p:cNvSpPr txBox="1"/>
          <p:nvPr/>
        </p:nvSpPr>
        <p:spPr>
          <a:xfrm>
            <a:off x="6774012" y="3613562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After</a:t>
            </a:r>
          </a:p>
        </p:txBody>
      </p:sp>
      <p:sp>
        <p:nvSpPr>
          <p:cNvPr id="288" name="Shape 288"/>
          <p:cNvSpPr txBox="1"/>
          <p:nvPr/>
        </p:nvSpPr>
        <p:spPr>
          <a:xfrm>
            <a:off x="4801562" y="3613562"/>
            <a:ext cx="1239300" cy="317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Before</a:t>
            </a:r>
          </a:p>
        </p:txBody>
      </p:sp>
      <p:sp>
        <p:nvSpPr>
          <p:cNvPr id="289" name="Shape 289"/>
          <p:cNvSpPr txBox="1"/>
          <p:nvPr/>
        </p:nvSpPr>
        <p:spPr>
          <a:xfrm>
            <a:off x="5051010" y="4077775"/>
            <a:ext cx="2616299" cy="543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Posted Notification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Prototype</a:t>
            </a:r>
          </a:p>
        </p:txBody>
      </p:sp>
      <p:pic>
        <p:nvPicPr>
          <p:cNvPr id="295" name="Shape 295"/>
          <p:cNvPicPr preferRelativeResize="0"/>
          <p:nvPr/>
        </p:nvPicPr>
        <p:blipFill rotWithShape="1">
          <a:blip r:embed="rId3">
            <a:alphaModFix/>
          </a:blip>
          <a:srcRect l="16644" t="14689" r="61071" b="54637"/>
          <a:stretch/>
        </p:blipFill>
        <p:spPr>
          <a:xfrm>
            <a:off x="1753362" y="1291950"/>
            <a:ext cx="1857419" cy="334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Shape 296"/>
          <p:cNvPicPr preferRelativeResize="0"/>
          <p:nvPr/>
        </p:nvPicPr>
        <p:blipFill rotWithShape="1">
          <a:blip r:embed="rId4">
            <a:alphaModFix/>
          </a:blip>
          <a:srcRect l="16796" t="56287" r="61014" b="13110"/>
          <a:stretch/>
        </p:blipFill>
        <p:spPr>
          <a:xfrm>
            <a:off x="5500875" y="1291950"/>
            <a:ext cx="1889750" cy="3349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Shape 301"/>
          <p:cNvPicPr preferRelativeResize="0"/>
          <p:nvPr/>
        </p:nvPicPr>
        <p:blipFill rotWithShape="1">
          <a:blip r:embed="rId3">
            <a:alphaModFix/>
          </a:blip>
          <a:srcRect l="57767" t="56325" r="20012" b="13285"/>
          <a:stretch/>
        </p:blipFill>
        <p:spPr>
          <a:xfrm>
            <a:off x="1434975" y="1392800"/>
            <a:ext cx="1798574" cy="316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Shape 302"/>
          <p:cNvPicPr preferRelativeResize="0"/>
          <p:nvPr/>
        </p:nvPicPr>
        <p:blipFill rotWithShape="1">
          <a:blip r:embed="rId4">
            <a:alphaModFix/>
          </a:blip>
          <a:srcRect l="16906" t="14641" r="60820" b="54874"/>
          <a:stretch/>
        </p:blipFill>
        <p:spPr>
          <a:xfrm>
            <a:off x="1434975" y="1392800"/>
            <a:ext cx="1798574" cy="3162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Shape 303"/>
          <p:cNvPicPr preferRelativeResize="0"/>
          <p:nvPr/>
        </p:nvPicPr>
        <p:blipFill rotWithShape="1">
          <a:blip r:embed="rId5">
            <a:alphaModFix/>
          </a:blip>
          <a:srcRect l="57878" t="14601" r="19691" b="54817"/>
          <a:stretch/>
        </p:blipFill>
        <p:spPr>
          <a:xfrm>
            <a:off x="1434975" y="1392800"/>
            <a:ext cx="1798574" cy="3181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Shape 304"/>
          <p:cNvPicPr preferRelativeResize="0"/>
          <p:nvPr/>
        </p:nvPicPr>
        <p:blipFill rotWithShape="1">
          <a:blip r:embed="rId6">
            <a:alphaModFix/>
          </a:blip>
          <a:srcRect l="16569" t="14347" r="60838" b="54712"/>
          <a:stretch/>
        </p:blipFill>
        <p:spPr>
          <a:xfrm>
            <a:off x="1434975" y="1374250"/>
            <a:ext cx="1798574" cy="31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Shape 305"/>
          <p:cNvPicPr preferRelativeResize="0"/>
          <p:nvPr/>
        </p:nvPicPr>
        <p:blipFill rotWithShape="1">
          <a:blip r:embed="rId7">
            <a:alphaModFix/>
          </a:blip>
          <a:srcRect l="16967" t="56599" r="61648" b="13848"/>
          <a:stretch/>
        </p:blipFill>
        <p:spPr>
          <a:xfrm rot="-5400000">
            <a:off x="5379462" y="1214562"/>
            <a:ext cx="2039775" cy="361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Shape 306"/>
          <p:cNvPicPr preferRelativeResize="0"/>
          <p:nvPr/>
        </p:nvPicPr>
        <p:blipFill rotWithShape="1">
          <a:blip r:embed="rId8">
            <a:alphaModFix/>
          </a:blip>
          <a:srcRect l="16360" t="56382" r="61021" b="12584"/>
          <a:stretch/>
        </p:blipFill>
        <p:spPr>
          <a:xfrm>
            <a:off x="1434975" y="1374250"/>
            <a:ext cx="1798574" cy="32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Shape 307"/>
          <p:cNvPicPr preferRelativeResize="0"/>
          <p:nvPr/>
        </p:nvPicPr>
        <p:blipFill rotWithShape="1">
          <a:blip r:embed="rId8">
            <a:alphaModFix/>
          </a:blip>
          <a:srcRect l="16307" t="14261" r="60801" b="54687"/>
          <a:stretch/>
        </p:blipFill>
        <p:spPr>
          <a:xfrm>
            <a:off x="1434975" y="1374250"/>
            <a:ext cx="1842520" cy="3200099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Shape 308"/>
          <p:cNvSpPr/>
          <p:nvPr/>
        </p:nvSpPr>
        <p:spPr>
          <a:xfrm>
            <a:off x="4594159" y="1999875"/>
            <a:ext cx="3630899" cy="2039399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09" name="Shape 30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1 - Maintaining a long-distance relationship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1 - Maintaining a long-distance relationship</a:t>
            </a:r>
          </a:p>
        </p:txBody>
      </p:sp>
      <p:pic>
        <p:nvPicPr>
          <p:cNvPr id="315" name="Shape 315"/>
          <p:cNvPicPr preferRelativeResize="0"/>
          <p:nvPr/>
        </p:nvPicPr>
        <p:blipFill rotWithShape="1">
          <a:blip r:embed="rId3">
            <a:alphaModFix/>
          </a:blip>
          <a:srcRect l="16967" t="56599" r="61648" b="13848"/>
          <a:stretch/>
        </p:blipFill>
        <p:spPr>
          <a:xfrm rot="-5400000">
            <a:off x="5379462" y="1214562"/>
            <a:ext cx="2039775" cy="361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Shape 316"/>
          <p:cNvPicPr preferRelativeResize="0"/>
          <p:nvPr/>
        </p:nvPicPr>
        <p:blipFill rotWithShape="1">
          <a:blip r:embed="rId4">
            <a:alphaModFix/>
          </a:blip>
          <a:srcRect l="16360" t="56382" r="61021" b="12584"/>
          <a:stretch/>
        </p:blipFill>
        <p:spPr>
          <a:xfrm>
            <a:off x="1434975" y="1374250"/>
            <a:ext cx="1798574" cy="320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Shape 317"/>
          <p:cNvSpPr/>
          <p:nvPr/>
        </p:nvSpPr>
        <p:spPr>
          <a:xfrm>
            <a:off x="1434979" y="1374250"/>
            <a:ext cx="1842599" cy="3200099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title"/>
          </p:nvPr>
        </p:nvSpPr>
        <p:spPr>
          <a:xfrm>
            <a:off x="311700" y="302350"/>
            <a:ext cx="8520599" cy="572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2 - Easily start a conversation</a:t>
            </a:r>
          </a:p>
        </p:txBody>
      </p:sp>
      <p:pic>
        <p:nvPicPr>
          <p:cNvPr id="323" name="Shape 323"/>
          <p:cNvPicPr preferRelativeResize="0"/>
          <p:nvPr/>
        </p:nvPicPr>
        <p:blipFill rotWithShape="1">
          <a:blip r:embed="rId3">
            <a:alphaModFix/>
          </a:blip>
          <a:srcRect l="57519" t="14944" r="20152" b="54754"/>
          <a:stretch/>
        </p:blipFill>
        <p:spPr>
          <a:xfrm>
            <a:off x="3552012" y="1189366"/>
            <a:ext cx="2039974" cy="3623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Shape 324"/>
          <p:cNvPicPr preferRelativeResize="0"/>
          <p:nvPr/>
        </p:nvPicPr>
        <p:blipFill rotWithShape="1">
          <a:blip r:embed="rId4">
            <a:alphaModFix/>
          </a:blip>
          <a:srcRect l="57598" t="56566" r="19927" b="12779"/>
          <a:stretch/>
        </p:blipFill>
        <p:spPr>
          <a:xfrm>
            <a:off x="6331425" y="1189387"/>
            <a:ext cx="2039975" cy="3592566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Shape 325"/>
          <p:cNvSpPr/>
          <p:nvPr/>
        </p:nvSpPr>
        <p:spPr>
          <a:xfrm>
            <a:off x="3557400" y="1189975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26" name="Shape 326"/>
          <p:cNvSpPr/>
          <p:nvPr/>
        </p:nvSpPr>
        <p:spPr>
          <a:xfrm>
            <a:off x="6342200" y="11741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327" name="Shape 327"/>
          <p:cNvPicPr preferRelativeResize="0"/>
          <p:nvPr/>
        </p:nvPicPr>
        <p:blipFill rotWithShape="1">
          <a:blip r:embed="rId5">
            <a:alphaModFix/>
          </a:blip>
          <a:srcRect l="16604" t="14690" r="60937" b="54747"/>
          <a:stretch/>
        </p:blipFill>
        <p:spPr>
          <a:xfrm>
            <a:off x="772575" y="1190994"/>
            <a:ext cx="2040000" cy="3595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Shape 328"/>
          <p:cNvPicPr preferRelativeResize="0"/>
          <p:nvPr/>
        </p:nvPicPr>
        <p:blipFill rotWithShape="1">
          <a:blip r:embed="rId6">
            <a:alphaModFix/>
          </a:blip>
          <a:srcRect l="16677" t="14579" r="60950" b="54828"/>
          <a:stretch/>
        </p:blipFill>
        <p:spPr>
          <a:xfrm>
            <a:off x="772575" y="1189375"/>
            <a:ext cx="2039949" cy="3611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Shape 333"/>
          <p:cNvPicPr preferRelativeResize="0"/>
          <p:nvPr/>
        </p:nvPicPr>
        <p:blipFill rotWithShape="1">
          <a:blip r:embed="rId3">
            <a:alphaModFix/>
          </a:blip>
          <a:srcRect l="57519" t="14944" r="20152" b="54754"/>
          <a:stretch/>
        </p:blipFill>
        <p:spPr>
          <a:xfrm>
            <a:off x="3552012" y="1189366"/>
            <a:ext cx="2039974" cy="3623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Shape 334"/>
          <p:cNvPicPr preferRelativeResize="0"/>
          <p:nvPr/>
        </p:nvPicPr>
        <p:blipFill rotWithShape="1">
          <a:blip r:embed="rId4">
            <a:alphaModFix/>
          </a:blip>
          <a:srcRect l="57598" t="56566" r="19927" b="12779"/>
          <a:stretch/>
        </p:blipFill>
        <p:spPr>
          <a:xfrm>
            <a:off x="6331425" y="1189387"/>
            <a:ext cx="2039975" cy="3592566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Shape 335"/>
          <p:cNvSpPr/>
          <p:nvPr/>
        </p:nvSpPr>
        <p:spPr>
          <a:xfrm>
            <a:off x="6342200" y="11741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336" name="Shape 336"/>
          <p:cNvPicPr preferRelativeResize="0"/>
          <p:nvPr/>
        </p:nvPicPr>
        <p:blipFill rotWithShape="1">
          <a:blip r:embed="rId5">
            <a:alphaModFix/>
          </a:blip>
          <a:srcRect l="16677" t="14579" r="60950" b="54828"/>
          <a:stretch/>
        </p:blipFill>
        <p:spPr>
          <a:xfrm>
            <a:off x="772575" y="1189375"/>
            <a:ext cx="2039949" cy="361130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Shape 337"/>
          <p:cNvSpPr/>
          <p:nvPr/>
        </p:nvSpPr>
        <p:spPr>
          <a:xfrm>
            <a:off x="772600" y="11741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38" name="Shape 338"/>
          <p:cNvSpPr txBox="1">
            <a:spLocks noGrp="1"/>
          </p:cNvSpPr>
          <p:nvPr>
            <p:ph type="title"/>
          </p:nvPr>
        </p:nvSpPr>
        <p:spPr>
          <a:xfrm>
            <a:off x="311700" y="302350"/>
            <a:ext cx="8520599" cy="572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2 - Easily start a conversation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Shape 343"/>
          <p:cNvPicPr preferRelativeResize="0"/>
          <p:nvPr/>
        </p:nvPicPr>
        <p:blipFill rotWithShape="1">
          <a:blip r:embed="rId3">
            <a:alphaModFix/>
          </a:blip>
          <a:srcRect l="57519" t="14944" r="20152" b="54754"/>
          <a:stretch/>
        </p:blipFill>
        <p:spPr>
          <a:xfrm>
            <a:off x="3552012" y="1189366"/>
            <a:ext cx="2039974" cy="3623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Shape 344"/>
          <p:cNvPicPr preferRelativeResize="0"/>
          <p:nvPr/>
        </p:nvPicPr>
        <p:blipFill rotWithShape="1">
          <a:blip r:embed="rId4">
            <a:alphaModFix/>
          </a:blip>
          <a:srcRect l="57598" t="56566" r="19927" b="12779"/>
          <a:stretch/>
        </p:blipFill>
        <p:spPr>
          <a:xfrm>
            <a:off x="6331425" y="1189387"/>
            <a:ext cx="2039975" cy="3592566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Shape 345"/>
          <p:cNvSpPr/>
          <p:nvPr/>
        </p:nvSpPr>
        <p:spPr>
          <a:xfrm>
            <a:off x="3552012" y="11741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346" name="Shape 346"/>
          <p:cNvPicPr preferRelativeResize="0"/>
          <p:nvPr/>
        </p:nvPicPr>
        <p:blipFill rotWithShape="1">
          <a:blip r:embed="rId5">
            <a:alphaModFix/>
          </a:blip>
          <a:srcRect l="16677" t="14579" r="60950" b="54828"/>
          <a:stretch/>
        </p:blipFill>
        <p:spPr>
          <a:xfrm>
            <a:off x="772575" y="1189375"/>
            <a:ext cx="2039949" cy="3611305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Shape 347"/>
          <p:cNvSpPr/>
          <p:nvPr/>
        </p:nvSpPr>
        <p:spPr>
          <a:xfrm>
            <a:off x="772600" y="11741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48" name="Shape 348"/>
          <p:cNvSpPr txBox="1">
            <a:spLocks noGrp="1"/>
          </p:cNvSpPr>
          <p:nvPr>
            <p:ph type="title"/>
          </p:nvPr>
        </p:nvSpPr>
        <p:spPr>
          <a:xfrm>
            <a:off x="311700" y="302350"/>
            <a:ext cx="8520599" cy="572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Final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2 - Easily start a conversation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Digital Mockups</a:t>
            </a:r>
          </a:p>
        </p:txBody>
      </p:sp>
      <p:pic>
        <p:nvPicPr>
          <p:cNvPr id="354" name="Shape 3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0909" y="1174387"/>
            <a:ext cx="1772825" cy="358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Shape 3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3200" y="1144125"/>
            <a:ext cx="1772825" cy="35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Initial Prototype</a:t>
            </a:r>
          </a:p>
        </p:txBody>
      </p:sp>
      <p:pic>
        <p:nvPicPr>
          <p:cNvPr id="71" name="Shape 71"/>
          <p:cNvPicPr preferRelativeResize="0"/>
          <p:nvPr/>
        </p:nvPicPr>
        <p:blipFill rotWithShape="1">
          <a:blip r:embed="rId3">
            <a:alphaModFix/>
          </a:blip>
          <a:srcRect l="57492" t="14650" r="20210" b="54674"/>
          <a:stretch/>
        </p:blipFill>
        <p:spPr>
          <a:xfrm>
            <a:off x="1894579" y="1313887"/>
            <a:ext cx="1889757" cy="334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 rotWithShape="1">
          <a:blip r:embed="rId4">
            <a:alphaModFix/>
          </a:blip>
          <a:srcRect l="16796" t="56287" r="61014" b="13110"/>
          <a:stretch/>
        </p:blipFill>
        <p:spPr>
          <a:xfrm>
            <a:off x="5359663" y="1313875"/>
            <a:ext cx="1889750" cy="3349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title"/>
          </p:nvPr>
        </p:nvSpPr>
        <p:spPr>
          <a:xfrm>
            <a:off x="311700" y="379950"/>
            <a:ext cx="8520599" cy="572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Digital Mockups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1 - Maintaining long-distance relationship</a:t>
            </a:r>
          </a:p>
        </p:txBody>
      </p:sp>
      <p:pic>
        <p:nvPicPr>
          <p:cNvPr id="361" name="Shape 3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119" y="1275900"/>
            <a:ext cx="1783305" cy="360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Shape 3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9200" y="1919968"/>
            <a:ext cx="4121874" cy="205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Shape 3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2136" y="1275925"/>
            <a:ext cx="1783275" cy="3602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Shape 3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62124" y="1275875"/>
            <a:ext cx="1783299" cy="3602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Shape 36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62125" y="1275899"/>
            <a:ext cx="1783299" cy="3602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Shape 36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62137" y="1275950"/>
            <a:ext cx="1783275" cy="3602437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Shape 367"/>
          <p:cNvSpPr/>
          <p:nvPr/>
        </p:nvSpPr>
        <p:spPr>
          <a:xfrm>
            <a:off x="4179198" y="1926200"/>
            <a:ext cx="4121999" cy="20520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Shape 3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119" y="1275900"/>
            <a:ext cx="1783305" cy="360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Shape 3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9200" y="1919968"/>
            <a:ext cx="4121874" cy="205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Shape 3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2124" y="1275875"/>
            <a:ext cx="1783299" cy="3602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Shape 3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62125" y="1275899"/>
            <a:ext cx="1783299" cy="3602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Shape 37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62137" y="1275950"/>
            <a:ext cx="1783275" cy="3602437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Shape 377"/>
          <p:cNvSpPr/>
          <p:nvPr/>
        </p:nvSpPr>
        <p:spPr>
          <a:xfrm>
            <a:off x="1762150" y="1265625"/>
            <a:ext cx="1783199" cy="3602699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78" name="Shape 378"/>
          <p:cNvSpPr txBox="1">
            <a:spLocks noGrp="1"/>
          </p:cNvSpPr>
          <p:nvPr>
            <p:ph type="title"/>
          </p:nvPr>
        </p:nvSpPr>
        <p:spPr>
          <a:xfrm>
            <a:off x="311700" y="379950"/>
            <a:ext cx="8520599" cy="572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Digital Mockups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1 - Maintaining long-distance relationship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Shape 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925" y="1189975"/>
            <a:ext cx="1825625" cy="368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Shape 3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8925" y="1174099"/>
            <a:ext cx="1825625" cy="368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Shape 3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4225" y="1174100"/>
            <a:ext cx="1825625" cy="3688014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Shape 386"/>
          <p:cNvSpPr/>
          <p:nvPr/>
        </p:nvSpPr>
        <p:spPr>
          <a:xfrm>
            <a:off x="3894225" y="1174100"/>
            <a:ext cx="1825500" cy="36879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387" name="Shape 3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1750" y="1190241"/>
            <a:ext cx="1825499" cy="368777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Shape 388"/>
          <p:cNvSpPr/>
          <p:nvPr/>
        </p:nvSpPr>
        <p:spPr>
          <a:xfrm>
            <a:off x="6351750" y="1206500"/>
            <a:ext cx="1825500" cy="36555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89" name="Shape 389"/>
          <p:cNvSpPr txBox="1">
            <a:spLocks noGrp="1"/>
          </p:cNvSpPr>
          <p:nvPr>
            <p:ph type="title"/>
          </p:nvPr>
        </p:nvSpPr>
        <p:spPr>
          <a:xfrm>
            <a:off x="311700" y="302350"/>
            <a:ext cx="8520599" cy="572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Digital Mockups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2 - Easily start a conversation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Shape 3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925" y="1189975"/>
            <a:ext cx="1825625" cy="368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Shape 3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8925" y="1174099"/>
            <a:ext cx="1825625" cy="368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Shape 3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4225" y="1174100"/>
            <a:ext cx="1825625" cy="3688014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Shape 397"/>
          <p:cNvSpPr/>
          <p:nvPr/>
        </p:nvSpPr>
        <p:spPr>
          <a:xfrm>
            <a:off x="1338987" y="1174162"/>
            <a:ext cx="1825500" cy="36879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398" name="Shape 39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1750" y="1190241"/>
            <a:ext cx="1825499" cy="368777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Shape 399"/>
          <p:cNvSpPr/>
          <p:nvPr/>
        </p:nvSpPr>
        <p:spPr>
          <a:xfrm>
            <a:off x="6351750" y="1206500"/>
            <a:ext cx="1825500" cy="36555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00" name="Shape 400"/>
          <p:cNvSpPr txBox="1">
            <a:spLocks noGrp="1"/>
          </p:cNvSpPr>
          <p:nvPr>
            <p:ph type="title"/>
          </p:nvPr>
        </p:nvSpPr>
        <p:spPr>
          <a:xfrm>
            <a:off x="311700" y="302350"/>
            <a:ext cx="8520599" cy="572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Digital Mockups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2 - Easily start a conversation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Shape 4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925" y="1189975"/>
            <a:ext cx="1825625" cy="368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Shape 4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8925" y="1174099"/>
            <a:ext cx="1825625" cy="368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Shape 4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4225" y="1174100"/>
            <a:ext cx="1825625" cy="368801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Shape 408"/>
          <p:cNvSpPr/>
          <p:nvPr/>
        </p:nvSpPr>
        <p:spPr>
          <a:xfrm>
            <a:off x="1338987" y="1174162"/>
            <a:ext cx="1825500" cy="36879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409" name="Shape 40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1750" y="1190241"/>
            <a:ext cx="1825499" cy="368777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Shape 410"/>
          <p:cNvSpPr/>
          <p:nvPr/>
        </p:nvSpPr>
        <p:spPr>
          <a:xfrm>
            <a:off x="3894287" y="1190362"/>
            <a:ext cx="1825500" cy="36555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11" name="Shape 411"/>
          <p:cNvSpPr txBox="1">
            <a:spLocks noGrp="1"/>
          </p:cNvSpPr>
          <p:nvPr>
            <p:ph type="title"/>
          </p:nvPr>
        </p:nvSpPr>
        <p:spPr>
          <a:xfrm>
            <a:off x="311700" y="302350"/>
            <a:ext cx="8520599" cy="572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Digital Mockups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2 - Easily start a conversation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We Learned This Quarter</a:t>
            </a:r>
          </a:p>
        </p:txBody>
      </p:sp>
      <p:sp>
        <p:nvSpPr>
          <p:cNvPr id="417" name="Shape 4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500" dirty="0"/>
              <a:t>More research + more sketching → better prototypes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500" dirty="0"/>
              <a:t>Test early and test often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500" dirty="0"/>
              <a:t>Every detail in design matters, otherwise you have confused users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500" dirty="0"/>
              <a:t>Focus on your tasks!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500" dirty="0"/>
              <a:t>Teamwork time is very precious – use it effectively!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That’s All Folks!</a:t>
            </a:r>
          </a:p>
        </p:txBody>
      </p:sp>
      <p:sp>
        <p:nvSpPr>
          <p:cNvPr id="423" name="Shape 42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Thank you! Questions?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12637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Initial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1 - Maintaining a long-distance relationship</a:t>
            </a:r>
          </a:p>
        </p:txBody>
      </p:sp>
      <p:pic>
        <p:nvPicPr>
          <p:cNvPr id="78" name="Shape 78"/>
          <p:cNvPicPr preferRelativeResize="0"/>
          <p:nvPr/>
        </p:nvPicPr>
        <p:blipFill rotWithShape="1">
          <a:blip r:embed="rId3">
            <a:alphaModFix/>
          </a:blip>
          <a:srcRect l="16655" t="56592" r="61193" b="12913"/>
          <a:stretch/>
        </p:blipFill>
        <p:spPr>
          <a:xfrm>
            <a:off x="1272475" y="1074300"/>
            <a:ext cx="2039974" cy="3615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 rotWithShape="1">
          <a:blip r:embed="rId4">
            <a:alphaModFix/>
          </a:blip>
          <a:srcRect l="17219" t="56706" r="61481" b="13989"/>
          <a:stretch/>
        </p:blipFill>
        <p:spPr>
          <a:xfrm rot="-5400000">
            <a:off x="5389899" y="1051724"/>
            <a:ext cx="2039475" cy="363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/>
          <p:nvPr/>
        </p:nvSpPr>
        <p:spPr>
          <a:xfrm>
            <a:off x="4594159" y="1847475"/>
            <a:ext cx="3630899" cy="2039399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81" name="Shape 81"/>
          <p:cNvPicPr preferRelativeResize="0"/>
          <p:nvPr/>
        </p:nvPicPr>
        <p:blipFill rotWithShape="1">
          <a:blip r:embed="rId3">
            <a:alphaModFix/>
          </a:blip>
          <a:srcRect l="57387" t="56436" r="19838" b="12992"/>
          <a:stretch/>
        </p:blipFill>
        <p:spPr>
          <a:xfrm>
            <a:off x="1255700" y="1074262"/>
            <a:ext cx="2073525" cy="358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82"/>
          <p:cNvPicPr preferRelativeResize="0"/>
          <p:nvPr/>
        </p:nvPicPr>
        <p:blipFill rotWithShape="1">
          <a:blip r:embed="rId5">
            <a:alphaModFix/>
          </a:blip>
          <a:srcRect l="17043" t="14515" r="60640" b="54640"/>
          <a:stretch/>
        </p:blipFill>
        <p:spPr>
          <a:xfrm>
            <a:off x="1289650" y="1089162"/>
            <a:ext cx="2005632" cy="358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Shape 87"/>
          <p:cNvPicPr preferRelativeResize="0"/>
          <p:nvPr/>
        </p:nvPicPr>
        <p:blipFill rotWithShape="1">
          <a:blip r:embed="rId3">
            <a:alphaModFix/>
          </a:blip>
          <a:srcRect l="16655" t="56592" r="61193" b="12913"/>
          <a:stretch/>
        </p:blipFill>
        <p:spPr>
          <a:xfrm>
            <a:off x="1272475" y="1074300"/>
            <a:ext cx="2039974" cy="3615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 l="57387" t="56436" r="19838" b="12992"/>
          <a:stretch/>
        </p:blipFill>
        <p:spPr>
          <a:xfrm>
            <a:off x="1272475" y="1074300"/>
            <a:ext cx="2073525" cy="358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 rotWithShape="1">
          <a:blip r:embed="rId4">
            <a:alphaModFix/>
          </a:blip>
          <a:srcRect l="17043" t="14515" r="60640" b="54640"/>
          <a:stretch/>
        </p:blipFill>
        <p:spPr>
          <a:xfrm>
            <a:off x="1272475" y="1074300"/>
            <a:ext cx="2005632" cy="35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289225" y="1070525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92" name="Shape 92"/>
          <p:cNvPicPr preferRelativeResize="0"/>
          <p:nvPr/>
        </p:nvPicPr>
        <p:blipFill rotWithShape="1">
          <a:blip r:embed="rId5">
            <a:alphaModFix/>
          </a:blip>
          <a:srcRect l="17219" t="56706" r="61481" b="13989"/>
          <a:stretch/>
        </p:blipFill>
        <p:spPr>
          <a:xfrm rot="-5400000">
            <a:off x="5389899" y="1051724"/>
            <a:ext cx="2039475" cy="36309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12637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Initial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1 - Maintaining a long-distance relationship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l="57387" t="56436" r="19838" b="12992"/>
          <a:stretch/>
        </p:blipFill>
        <p:spPr>
          <a:xfrm>
            <a:off x="739075" y="1150500"/>
            <a:ext cx="2073525" cy="358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 rotWithShape="1">
          <a:blip r:embed="rId4">
            <a:alphaModFix/>
          </a:blip>
          <a:srcRect l="58048" t="56574" r="19726" b="13197"/>
          <a:stretch/>
        </p:blipFill>
        <p:spPr>
          <a:xfrm>
            <a:off x="772625" y="1150500"/>
            <a:ext cx="2039971" cy="35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 rotWithShape="1">
          <a:blip r:embed="rId3">
            <a:alphaModFix/>
          </a:blip>
          <a:srcRect l="57519" t="14944" r="20152" b="54754"/>
          <a:stretch/>
        </p:blipFill>
        <p:spPr>
          <a:xfrm>
            <a:off x="3552012" y="1113166"/>
            <a:ext cx="2039974" cy="3623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 rotWithShape="1">
          <a:blip r:embed="rId5">
            <a:alphaModFix/>
          </a:blip>
          <a:srcRect l="57598" t="56566" r="19927" b="12779"/>
          <a:stretch/>
        </p:blipFill>
        <p:spPr>
          <a:xfrm>
            <a:off x="6331425" y="1113187"/>
            <a:ext cx="2039975" cy="359256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/>
          <p:nvPr/>
        </p:nvSpPr>
        <p:spPr>
          <a:xfrm>
            <a:off x="3557400" y="1113775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6342200" y="10979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25" y="143900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Initial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2 - Easily start a conversation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/>
          <p:cNvPicPr preferRelativeResize="0"/>
          <p:nvPr/>
        </p:nvPicPr>
        <p:blipFill rotWithShape="1">
          <a:blip r:embed="rId3">
            <a:alphaModFix/>
          </a:blip>
          <a:srcRect l="58048" t="56574" r="19726" b="13197"/>
          <a:stretch/>
        </p:blipFill>
        <p:spPr>
          <a:xfrm>
            <a:off x="772625" y="1132412"/>
            <a:ext cx="2039971" cy="35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 rotWithShape="1">
          <a:blip r:embed="rId4">
            <a:alphaModFix/>
          </a:blip>
          <a:srcRect l="57519" t="14944" r="20152" b="54754"/>
          <a:stretch/>
        </p:blipFill>
        <p:spPr>
          <a:xfrm>
            <a:off x="3552012" y="1113166"/>
            <a:ext cx="2039974" cy="3623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 rotWithShape="1">
          <a:blip r:embed="rId5">
            <a:alphaModFix/>
          </a:blip>
          <a:srcRect l="57598" t="56566" r="19927" b="12779"/>
          <a:stretch/>
        </p:blipFill>
        <p:spPr>
          <a:xfrm>
            <a:off x="6331425" y="1113187"/>
            <a:ext cx="2039975" cy="359256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/>
          <p:nvPr/>
        </p:nvSpPr>
        <p:spPr>
          <a:xfrm>
            <a:off x="772600" y="10979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6342200" y="10979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25" y="143900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Initial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2 - Easily start a conversation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 l="58048" t="56574" r="19726" b="13197"/>
          <a:stretch/>
        </p:blipFill>
        <p:spPr>
          <a:xfrm>
            <a:off x="772625" y="1132412"/>
            <a:ext cx="2039971" cy="35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 rotWithShape="1">
          <a:blip r:embed="rId4">
            <a:alphaModFix/>
          </a:blip>
          <a:srcRect l="57519" t="14944" r="20152" b="54754"/>
          <a:stretch/>
        </p:blipFill>
        <p:spPr>
          <a:xfrm>
            <a:off x="3552012" y="1113166"/>
            <a:ext cx="2039974" cy="3623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 rotWithShape="1">
          <a:blip r:embed="rId5">
            <a:alphaModFix/>
          </a:blip>
          <a:srcRect l="57598" t="56566" r="19927" b="12779"/>
          <a:stretch/>
        </p:blipFill>
        <p:spPr>
          <a:xfrm>
            <a:off x="6331425" y="1113187"/>
            <a:ext cx="2039975" cy="359256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/>
          <p:nvPr/>
        </p:nvSpPr>
        <p:spPr>
          <a:xfrm>
            <a:off x="772600" y="10979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3552012" y="1097900"/>
            <a:ext cx="2040000" cy="3623100"/>
          </a:xfrm>
          <a:prstGeom prst="rect">
            <a:avLst/>
          </a:prstGeom>
          <a:solidFill>
            <a:srgbClr val="000000">
              <a:alpha val="538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311725" y="143900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Initial Prototype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Task 2 - Easily start a conversation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387900" y="2228700"/>
            <a:ext cx="8368200" cy="68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Heuristic Evaluation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900</Words>
  <Application>Microsoft Macintosh PowerPoint</Application>
  <PresentationFormat>On-screen Show (16:9)</PresentationFormat>
  <Paragraphs>152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Proxima Nova</vt:lpstr>
      <vt:lpstr>Franklin Gothic Medium</vt:lpstr>
      <vt:lpstr>Franklin Gothic Book</vt:lpstr>
      <vt:lpstr>Arial</vt:lpstr>
      <vt:lpstr>Helvetica Neue</vt:lpstr>
      <vt:lpstr>Office Theme</vt:lpstr>
      <vt:lpstr>PowerPoint Presentation</vt:lpstr>
      <vt:lpstr>Overall Problem</vt:lpstr>
      <vt:lpstr>Initial Prototype</vt:lpstr>
      <vt:lpstr>Initial Prototype Task 1 - Maintaining a long-distance relationship</vt:lpstr>
      <vt:lpstr>Initial Prototype Task 1 - Maintaining a long-distance relationship</vt:lpstr>
      <vt:lpstr>Initial Prototype Task 2 - Easily start a conversation</vt:lpstr>
      <vt:lpstr>Initial Prototype Task 2 - Easily start a conversation</vt:lpstr>
      <vt:lpstr>Initial Prototype Task 2 - Easily start a conversation</vt:lpstr>
      <vt:lpstr>Heuristic Evaluation</vt:lpstr>
      <vt:lpstr>Heuristic Evaluation More user control and freedom</vt:lpstr>
      <vt:lpstr>Heuristic Evaluation More user control and freedom</vt:lpstr>
      <vt:lpstr>Heuristic Evaluation More intuitive: recall instead of remember </vt:lpstr>
      <vt:lpstr>Heuristic Evaluation More intuitive: recall instead of remember </vt:lpstr>
      <vt:lpstr>Heuristic Evaluation More shortcuts: efficient to use</vt:lpstr>
      <vt:lpstr>Heuristic Evaluation More shortcuts: efficient to use</vt:lpstr>
      <vt:lpstr>Usability Tests</vt:lpstr>
      <vt:lpstr>Usability Tests Schedule when to send videos</vt:lpstr>
      <vt:lpstr>Usability Tests Schedule when to send videos</vt:lpstr>
      <vt:lpstr>Usability Tests Schedule when to send videos</vt:lpstr>
      <vt:lpstr>Usability Tests Schedule when to send videos</vt:lpstr>
      <vt:lpstr>Usability Test Save videos to post/send later</vt:lpstr>
      <vt:lpstr>Usability Test</vt:lpstr>
      <vt:lpstr>Final Prototype</vt:lpstr>
      <vt:lpstr>Final Prototype Task 1 - Maintaining a long-distance relationship</vt:lpstr>
      <vt:lpstr>Final Prototype Task 1 - Maintaining a long-distance relationship</vt:lpstr>
      <vt:lpstr>Final Prototype Task 2 - Easily start a conversation</vt:lpstr>
      <vt:lpstr>Final Prototype Task 2 - Easily start a conversation</vt:lpstr>
      <vt:lpstr>Final Prototype Task 2 - Easily start a conversation</vt:lpstr>
      <vt:lpstr>Digital Mockups</vt:lpstr>
      <vt:lpstr>Digital Mockups Task 1 - Maintaining long-distance relationship</vt:lpstr>
      <vt:lpstr>Digital Mockups Task 1 - Maintaining long-distance relationship</vt:lpstr>
      <vt:lpstr>Digital Mockups Task 2 - Easily start a conversation</vt:lpstr>
      <vt:lpstr>Digital Mockups Task 2 - Easily start a conversation</vt:lpstr>
      <vt:lpstr>Digital Mockups Task 2 - Easily start a conversation</vt:lpstr>
      <vt:lpstr>What We Learned This Quarter</vt:lpstr>
      <vt:lpstr>That’s All Folks!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Quynh Huynh</cp:lastModifiedBy>
  <cp:revision>1</cp:revision>
  <dcterms:modified xsi:type="dcterms:W3CDTF">2015-12-03T08:34:40Z</dcterms:modified>
</cp:coreProperties>
</file>